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2.jpg" ContentType="image/png"/>
  <Override PartName="/ppt/notesSlides/notesSlide5.xml" ContentType="application/vnd.openxmlformats-officedocument.presentationml.notesSlide+xml"/>
  <Override PartName="/ppt/media/image16.jpg" ContentType="image/png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sldIdLst>
    <p:sldId id="256" r:id="rId2"/>
    <p:sldId id="327" r:id="rId3"/>
    <p:sldId id="328" r:id="rId4"/>
    <p:sldId id="329" r:id="rId5"/>
    <p:sldId id="330" r:id="rId6"/>
    <p:sldId id="368" r:id="rId7"/>
    <p:sldId id="332" r:id="rId8"/>
    <p:sldId id="333" r:id="rId9"/>
    <p:sldId id="379" r:id="rId10"/>
    <p:sldId id="376" r:id="rId11"/>
    <p:sldId id="377" r:id="rId12"/>
    <p:sldId id="378" r:id="rId13"/>
    <p:sldId id="334" r:id="rId14"/>
    <p:sldId id="335" r:id="rId15"/>
    <p:sldId id="288" r:id="rId16"/>
    <p:sldId id="289" r:id="rId17"/>
    <p:sldId id="290" r:id="rId18"/>
    <p:sldId id="291" r:id="rId19"/>
    <p:sldId id="292" r:id="rId20"/>
    <p:sldId id="336" r:id="rId21"/>
    <p:sldId id="337" r:id="rId22"/>
    <p:sldId id="338" r:id="rId23"/>
    <p:sldId id="339" r:id="rId24"/>
    <p:sldId id="340" r:id="rId25"/>
    <p:sldId id="341" r:id="rId26"/>
    <p:sldId id="342" r:id="rId27"/>
    <p:sldId id="370" r:id="rId28"/>
    <p:sldId id="371" r:id="rId29"/>
    <p:sldId id="372" r:id="rId30"/>
    <p:sldId id="373" r:id="rId31"/>
    <p:sldId id="364" r:id="rId32"/>
    <p:sldId id="365" r:id="rId33"/>
    <p:sldId id="366" r:id="rId34"/>
    <p:sldId id="367" r:id="rId35"/>
    <p:sldId id="345" r:id="rId36"/>
    <p:sldId id="347" r:id="rId37"/>
    <p:sldId id="348" r:id="rId38"/>
    <p:sldId id="349" r:id="rId39"/>
    <p:sldId id="350" r:id="rId40"/>
    <p:sldId id="351" r:id="rId41"/>
    <p:sldId id="352" r:id="rId42"/>
    <p:sldId id="353" r:id="rId43"/>
    <p:sldId id="354" r:id="rId44"/>
    <p:sldId id="355" r:id="rId45"/>
    <p:sldId id="356" r:id="rId46"/>
    <p:sldId id="357" r:id="rId47"/>
    <p:sldId id="358" r:id="rId48"/>
    <p:sldId id="360" r:id="rId49"/>
    <p:sldId id="361" r:id="rId50"/>
    <p:sldId id="362" r:id="rId51"/>
    <p:sldId id="363" r:id="rId52"/>
    <p:sldId id="375" r:id="rId53"/>
    <p:sldId id="374" r:id="rId54"/>
    <p:sldId id="380" r:id="rId55"/>
    <p:sldId id="381" r:id="rId56"/>
    <p:sldId id="382" r:id="rId57"/>
    <p:sldId id="383" r:id="rId58"/>
    <p:sldId id="384" r:id="rId59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12" autoAdjust="0"/>
    <p:restoredTop sz="91429"/>
  </p:normalViewPr>
  <p:slideViewPr>
    <p:cSldViewPr snapToGrid="0">
      <p:cViewPr varScale="1">
        <p:scale>
          <a:sx n="73" d="100"/>
          <a:sy n="73" d="100"/>
        </p:scale>
        <p:origin x="12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E7A159-C309-46C3-8294-6B81F358593A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3ABA2B6-C41E-490A-911C-73CE6BD68259}">
      <dgm:prSet phldrT="[Texto]" custT="1"/>
      <dgm:spPr>
        <a:solidFill>
          <a:srgbClr val="FF0000"/>
        </a:solidFill>
      </dgm:spPr>
      <dgm:t>
        <a:bodyPr/>
        <a:lstStyle/>
        <a:p>
          <a:r>
            <a:rPr lang="es-CL" sz="2000" dirty="0"/>
            <a:t>Test falla</a:t>
          </a:r>
        </a:p>
      </dgm:t>
    </dgm:pt>
    <dgm:pt modelId="{45F31BD2-9F35-46C5-B42A-5C48FB53DBB6}" type="parTrans" cxnId="{5673CE9E-78CE-4B58-8E56-EA29B4250BFC}">
      <dgm:prSet/>
      <dgm:spPr/>
      <dgm:t>
        <a:bodyPr/>
        <a:lstStyle/>
        <a:p>
          <a:endParaRPr lang="es-CL"/>
        </a:p>
      </dgm:t>
    </dgm:pt>
    <dgm:pt modelId="{337644EC-83B6-4611-A95E-0EC59DE0D77A}" type="sibTrans" cxnId="{5673CE9E-78CE-4B58-8E56-EA29B4250BFC}">
      <dgm:prSet/>
      <dgm:spPr/>
      <dgm:t>
        <a:bodyPr/>
        <a:lstStyle/>
        <a:p>
          <a:endParaRPr lang="es-CL"/>
        </a:p>
      </dgm:t>
    </dgm:pt>
    <dgm:pt modelId="{9474E583-2014-4B75-AB52-B5B7B5D215B9}">
      <dgm:prSet phldrT="[Texto]" custT="1"/>
      <dgm:spPr>
        <a:solidFill>
          <a:srgbClr val="00B050"/>
        </a:solidFill>
      </dgm:spPr>
      <dgm:t>
        <a:bodyPr/>
        <a:lstStyle/>
        <a:p>
          <a:r>
            <a:rPr lang="es-CL" sz="2000" dirty="0"/>
            <a:t>Test funciona</a:t>
          </a:r>
        </a:p>
      </dgm:t>
    </dgm:pt>
    <dgm:pt modelId="{CA9A94C5-8A30-4763-9B76-D93A209ED447}" type="parTrans" cxnId="{54EF3522-7901-4692-9E40-076B2E01A88C}">
      <dgm:prSet/>
      <dgm:spPr/>
      <dgm:t>
        <a:bodyPr/>
        <a:lstStyle/>
        <a:p>
          <a:endParaRPr lang="es-CL"/>
        </a:p>
      </dgm:t>
    </dgm:pt>
    <dgm:pt modelId="{68D4C86A-FA90-499E-9B13-6C25D56EFA6B}" type="sibTrans" cxnId="{54EF3522-7901-4692-9E40-076B2E01A88C}">
      <dgm:prSet/>
      <dgm:spPr/>
      <dgm:t>
        <a:bodyPr/>
        <a:lstStyle/>
        <a:p>
          <a:endParaRPr lang="es-CL"/>
        </a:p>
      </dgm:t>
    </dgm:pt>
    <dgm:pt modelId="{5C8E2945-4321-49DA-95E2-0EF98027F38C}">
      <dgm:prSet phldrT="[Texto]" custT="1"/>
      <dgm:spPr>
        <a:solidFill>
          <a:srgbClr val="7030A0"/>
        </a:solidFill>
      </dgm:spPr>
      <dgm:t>
        <a:bodyPr/>
        <a:lstStyle/>
        <a:p>
          <a:r>
            <a:rPr lang="es-CL" sz="2000" dirty="0"/>
            <a:t>Refactorizar</a:t>
          </a:r>
        </a:p>
      </dgm:t>
    </dgm:pt>
    <dgm:pt modelId="{55303D4C-30C8-4E3D-99F1-00E8D00BA876}" type="parTrans" cxnId="{E4DDF3DC-4793-4758-BCF4-94832688A621}">
      <dgm:prSet/>
      <dgm:spPr/>
      <dgm:t>
        <a:bodyPr/>
        <a:lstStyle/>
        <a:p>
          <a:endParaRPr lang="es-CL"/>
        </a:p>
      </dgm:t>
    </dgm:pt>
    <dgm:pt modelId="{51CBE1AA-AE16-4507-97F8-F1F1E555604E}" type="sibTrans" cxnId="{E4DDF3DC-4793-4758-BCF4-94832688A621}">
      <dgm:prSet/>
      <dgm:spPr/>
      <dgm:t>
        <a:bodyPr/>
        <a:lstStyle/>
        <a:p>
          <a:endParaRPr lang="es-CL"/>
        </a:p>
      </dgm:t>
    </dgm:pt>
    <dgm:pt modelId="{E4E22BD4-7C9D-4482-9FA8-FA829EA906BE}" type="pres">
      <dgm:prSet presAssocID="{03E7A159-C309-46C3-8294-6B81F358593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C76C1348-8C62-49B3-ABA8-46DE86A2A3CA}" type="pres">
      <dgm:prSet presAssocID="{D3ABA2B6-C41E-490A-911C-73CE6BD68259}" presName="node" presStyleLbl="node1" presStyleIdx="0" presStyleCnt="3" custRadScaleRad="77249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C2AAD9A6-BC90-4D96-8982-800C7083F0C6}" type="pres">
      <dgm:prSet presAssocID="{337644EC-83B6-4611-A95E-0EC59DE0D77A}" presName="sibTrans" presStyleLbl="sibTrans2D1" presStyleIdx="0" presStyleCnt="3"/>
      <dgm:spPr/>
      <dgm:t>
        <a:bodyPr/>
        <a:lstStyle/>
        <a:p>
          <a:endParaRPr lang="es-CL"/>
        </a:p>
      </dgm:t>
    </dgm:pt>
    <dgm:pt modelId="{7C1C6277-21E4-4D5F-99E4-31D89B49B00D}" type="pres">
      <dgm:prSet presAssocID="{337644EC-83B6-4611-A95E-0EC59DE0D77A}" presName="connectorText" presStyleLbl="sibTrans2D1" presStyleIdx="0" presStyleCnt="3"/>
      <dgm:spPr/>
      <dgm:t>
        <a:bodyPr/>
        <a:lstStyle/>
        <a:p>
          <a:endParaRPr lang="es-CL"/>
        </a:p>
      </dgm:t>
    </dgm:pt>
    <dgm:pt modelId="{06F5E886-E7D3-456B-8D24-E4CA36151A7B}" type="pres">
      <dgm:prSet presAssocID="{9474E583-2014-4B75-AB52-B5B7B5D215B9}" presName="node" presStyleLbl="node1" presStyleIdx="1" presStyleCnt="3" custRadScaleRad="117820" custRadScaleInc="-8118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8CB5DCE5-D772-494C-8EF7-F1A91BF218AB}" type="pres">
      <dgm:prSet presAssocID="{68D4C86A-FA90-499E-9B13-6C25D56EFA6B}" presName="sibTrans" presStyleLbl="sibTrans2D1" presStyleIdx="1" presStyleCnt="3"/>
      <dgm:spPr/>
      <dgm:t>
        <a:bodyPr/>
        <a:lstStyle/>
        <a:p>
          <a:endParaRPr lang="es-CL"/>
        </a:p>
      </dgm:t>
    </dgm:pt>
    <dgm:pt modelId="{394C58C6-186C-49FA-998F-0641A934E343}" type="pres">
      <dgm:prSet presAssocID="{68D4C86A-FA90-499E-9B13-6C25D56EFA6B}" presName="connectorText" presStyleLbl="sibTrans2D1" presStyleIdx="1" presStyleCnt="3"/>
      <dgm:spPr/>
      <dgm:t>
        <a:bodyPr/>
        <a:lstStyle/>
        <a:p>
          <a:endParaRPr lang="es-CL"/>
        </a:p>
      </dgm:t>
    </dgm:pt>
    <dgm:pt modelId="{C7176718-3917-479F-9504-34D548C915B5}" type="pres">
      <dgm:prSet presAssocID="{5C8E2945-4321-49DA-95E2-0EF98027F38C}" presName="node" presStyleLbl="node1" presStyleIdx="2" presStyleCnt="3" custRadScaleRad="122381" custRadScaleInc="9781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37311926-2A8B-4C4C-A44C-204F5F0FD710}" type="pres">
      <dgm:prSet presAssocID="{51CBE1AA-AE16-4507-97F8-F1F1E555604E}" presName="sibTrans" presStyleLbl="sibTrans2D1" presStyleIdx="2" presStyleCnt="3"/>
      <dgm:spPr/>
      <dgm:t>
        <a:bodyPr/>
        <a:lstStyle/>
        <a:p>
          <a:endParaRPr lang="es-CL"/>
        </a:p>
      </dgm:t>
    </dgm:pt>
    <dgm:pt modelId="{BB3BBE82-C04F-457E-8021-AE25168421DE}" type="pres">
      <dgm:prSet presAssocID="{51CBE1AA-AE16-4507-97F8-F1F1E555604E}" presName="connectorText" presStyleLbl="sibTrans2D1" presStyleIdx="2" presStyleCnt="3"/>
      <dgm:spPr/>
      <dgm:t>
        <a:bodyPr/>
        <a:lstStyle/>
        <a:p>
          <a:endParaRPr lang="es-CL"/>
        </a:p>
      </dgm:t>
    </dgm:pt>
  </dgm:ptLst>
  <dgm:cxnLst>
    <dgm:cxn modelId="{CC526E72-8A49-3348-A462-E91E9EB70343}" type="presOf" srcId="{337644EC-83B6-4611-A95E-0EC59DE0D77A}" destId="{7C1C6277-21E4-4D5F-99E4-31D89B49B00D}" srcOrd="1" destOrd="0" presId="urn:microsoft.com/office/officeart/2005/8/layout/cycle2"/>
    <dgm:cxn modelId="{0717275F-35A3-AF48-9583-7E4DD282E339}" type="presOf" srcId="{337644EC-83B6-4611-A95E-0EC59DE0D77A}" destId="{C2AAD9A6-BC90-4D96-8982-800C7083F0C6}" srcOrd="0" destOrd="0" presId="urn:microsoft.com/office/officeart/2005/8/layout/cycle2"/>
    <dgm:cxn modelId="{3217370D-5D1A-5945-B293-C4ABE2FF17D6}" type="presOf" srcId="{51CBE1AA-AE16-4507-97F8-F1F1E555604E}" destId="{37311926-2A8B-4C4C-A44C-204F5F0FD710}" srcOrd="0" destOrd="0" presId="urn:microsoft.com/office/officeart/2005/8/layout/cycle2"/>
    <dgm:cxn modelId="{8BD8F7D0-BD2C-2742-9890-9FA19A809E2C}" type="presOf" srcId="{5C8E2945-4321-49DA-95E2-0EF98027F38C}" destId="{C7176718-3917-479F-9504-34D548C915B5}" srcOrd="0" destOrd="0" presId="urn:microsoft.com/office/officeart/2005/8/layout/cycle2"/>
    <dgm:cxn modelId="{DBDE6798-DC19-EB44-B610-7D4CA662DC03}" type="presOf" srcId="{9474E583-2014-4B75-AB52-B5B7B5D215B9}" destId="{06F5E886-E7D3-456B-8D24-E4CA36151A7B}" srcOrd="0" destOrd="0" presId="urn:microsoft.com/office/officeart/2005/8/layout/cycle2"/>
    <dgm:cxn modelId="{D7207C15-2DE4-9146-900E-334E2719D120}" type="presOf" srcId="{68D4C86A-FA90-499E-9B13-6C25D56EFA6B}" destId="{394C58C6-186C-49FA-998F-0641A934E343}" srcOrd="1" destOrd="0" presId="urn:microsoft.com/office/officeart/2005/8/layout/cycle2"/>
    <dgm:cxn modelId="{1413BBE6-BF71-0E46-BE53-3ABE67B2F7AC}" type="presOf" srcId="{D3ABA2B6-C41E-490A-911C-73CE6BD68259}" destId="{C76C1348-8C62-49B3-ABA8-46DE86A2A3CA}" srcOrd="0" destOrd="0" presId="urn:microsoft.com/office/officeart/2005/8/layout/cycle2"/>
    <dgm:cxn modelId="{CAF18DC0-4712-2746-9E15-B6AA6BC8B0CF}" type="presOf" srcId="{51CBE1AA-AE16-4507-97F8-F1F1E555604E}" destId="{BB3BBE82-C04F-457E-8021-AE25168421DE}" srcOrd="1" destOrd="0" presId="urn:microsoft.com/office/officeart/2005/8/layout/cycle2"/>
    <dgm:cxn modelId="{5673CE9E-78CE-4B58-8E56-EA29B4250BFC}" srcId="{03E7A159-C309-46C3-8294-6B81F358593A}" destId="{D3ABA2B6-C41E-490A-911C-73CE6BD68259}" srcOrd="0" destOrd="0" parTransId="{45F31BD2-9F35-46C5-B42A-5C48FB53DBB6}" sibTransId="{337644EC-83B6-4611-A95E-0EC59DE0D77A}"/>
    <dgm:cxn modelId="{7F67F73E-6F5D-5142-95F2-87EC5CA7142E}" type="presOf" srcId="{68D4C86A-FA90-499E-9B13-6C25D56EFA6B}" destId="{8CB5DCE5-D772-494C-8EF7-F1A91BF218AB}" srcOrd="0" destOrd="0" presId="urn:microsoft.com/office/officeart/2005/8/layout/cycle2"/>
    <dgm:cxn modelId="{54EF3522-7901-4692-9E40-076B2E01A88C}" srcId="{03E7A159-C309-46C3-8294-6B81F358593A}" destId="{9474E583-2014-4B75-AB52-B5B7B5D215B9}" srcOrd="1" destOrd="0" parTransId="{CA9A94C5-8A30-4763-9B76-D93A209ED447}" sibTransId="{68D4C86A-FA90-499E-9B13-6C25D56EFA6B}"/>
    <dgm:cxn modelId="{E4DDF3DC-4793-4758-BCF4-94832688A621}" srcId="{03E7A159-C309-46C3-8294-6B81F358593A}" destId="{5C8E2945-4321-49DA-95E2-0EF98027F38C}" srcOrd="2" destOrd="0" parTransId="{55303D4C-30C8-4E3D-99F1-00E8D00BA876}" sibTransId="{51CBE1AA-AE16-4507-97F8-F1F1E555604E}"/>
    <dgm:cxn modelId="{AEFFDEAA-04F2-D74B-9F0C-E71E3F957D4C}" type="presOf" srcId="{03E7A159-C309-46C3-8294-6B81F358593A}" destId="{E4E22BD4-7C9D-4482-9FA8-FA829EA906BE}" srcOrd="0" destOrd="0" presId="urn:microsoft.com/office/officeart/2005/8/layout/cycle2"/>
    <dgm:cxn modelId="{1CDA04D5-FD34-AE4F-A618-D044C6BB9B63}" type="presParOf" srcId="{E4E22BD4-7C9D-4482-9FA8-FA829EA906BE}" destId="{C76C1348-8C62-49B3-ABA8-46DE86A2A3CA}" srcOrd="0" destOrd="0" presId="urn:microsoft.com/office/officeart/2005/8/layout/cycle2"/>
    <dgm:cxn modelId="{5218F513-7441-3447-8156-34616E3C16E5}" type="presParOf" srcId="{E4E22BD4-7C9D-4482-9FA8-FA829EA906BE}" destId="{C2AAD9A6-BC90-4D96-8982-800C7083F0C6}" srcOrd="1" destOrd="0" presId="urn:microsoft.com/office/officeart/2005/8/layout/cycle2"/>
    <dgm:cxn modelId="{EF4581FC-C698-AC48-A22C-098B57096E6D}" type="presParOf" srcId="{C2AAD9A6-BC90-4D96-8982-800C7083F0C6}" destId="{7C1C6277-21E4-4D5F-99E4-31D89B49B00D}" srcOrd="0" destOrd="0" presId="urn:microsoft.com/office/officeart/2005/8/layout/cycle2"/>
    <dgm:cxn modelId="{28FC5A56-E5F4-9A49-8B34-7EA6B77DD782}" type="presParOf" srcId="{E4E22BD4-7C9D-4482-9FA8-FA829EA906BE}" destId="{06F5E886-E7D3-456B-8D24-E4CA36151A7B}" srcOrd="2" destOrd="0" presId="urn:microsoft.com/office/officeart/2005/8/layout/cycle2"/>
    <dgm:cxn modelId="{04D1E8E5-0277-854C-8BBD-CA07C374AC8E}" type="presParOf" srcId="{E4E22BD4-7C9D-4482-9FA8-FA829EA906BE}" destId="{8CB5DCE5-D772-494C-8EF7-F1A91BF218AB}" srcOrd="3" destOrd="0" presId="urn:microsoft.com/office/officeart/2005/8/layout/cycle2"/>
    <dgm:cxn modelId="{35F233A8-E834-8D4D-B290-400C7EDD386B}" type="presParOf" srcId="{8CB5DCE5-D772-494C-8EF7-F1A91BF218AB}" destId="{394C58C6-186C-49FA-998F-0641A934E343}" srcOrd="0" destOrd="0" presId="urn:microsoft.com/office/officeart/2005/8/layout/cycle2"/>
    <dgm:cxn modelId="{8EDD84D7-6FE0-CC41-9C34-5F3958FC1E7C}" type="presParOf" srcId="{E4E22BD4-7C9D-4482-9FA8-FA829EA906BE}" destId="{C7176718-3917-479F-9504-34D548C915B5}" srcOrd="4" destOrd="0" presId="urn:microsoft.com/office/officeart/2005/8/layout/cycle2"/>
    <dgm:cxn modelId="{364E3E87-835E-064A-B4FC-6D5BCBD2AD42}" type="presParOf" srcId="{E4E22BD4-7C9D-4482-9FA8-FA829EA906BE}" destId="{37311926-2A8B-4C4C-A44C-204F5F0FD710}" srcOrd="5" destOrd="0" presId="urn:microsoft.com/office/officeart/2005/8/layout/cycle2"/>
    <dgm:cxn modelId="{69734646-698D-4D4C-AAA9-0D83C86FABAE}" type="presParOf" srcId="{37311926-2A8B-4C4C-A44C-204F5F0FD710}" destId="{BB3BBE82-C04F-457E-8021-AE25168421D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15FF8C-3E37-4468-80E3-B9B037598718}" type="datetimeFigureOut">
              <a:rPr lang="es-CL" smtClean="0"/>
              <a:t>08-12-2016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FC5E0A-2988-43C5-A1B8-119F4D56260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8704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89263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85598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81073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43768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08018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31832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B387-5C55-D742-B7FE-F6F7621AAD37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15102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EF-9D52-7F46-869C-26EB36BBA827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6671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7E48-FF00-2B4F-883F-A4EC6AB80A05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73786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94012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E40B0-044D-4E4C-97CB-27525F545ECE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07445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CFB62-B0AB-AE41-B3A1-36D0F34995C8}" type="datetime1">
              <a:rPr lang="en-US" smtClean="0"/>
              <a:t>12/8/2016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24912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313D-D7AA-1D4F-81FA-5CEEE97337BB}" type="datetime1">
              <a:rPr lang="en-US" smtClean="0"/>
              <a:t>12/8/2016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46926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12/8/2016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32629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DFE76-3B69-FC49-ACF9-20FF644FE80F}" type="datetime1">
              <a:rPr lang="en-US" smtClean="0"/>
              <a:t>12/8/2016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98224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9540-CD59-BC4A-A189-70E101A1EE78}" type="datetime1">
              <a:rPr lang="en-US" smtClean="0"/>
              <a:t>12/8/2016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56059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7DC65-ED22-A343-88A8-B28BF68FCFE3}" type="datetime1">
              <a:rPr lang="en-US" smtClean="0"/>
              <a:t>12/8/2016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89514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5215559" cy="757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02635"/>
            <a:ext cx="7886700" cy="4974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D8D9F-5BA2-D245-91BE-2270F2D11EA9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13"/>
          <a:srcRect t="40185" b="41188"/>
          <a:stretch/>
        </p:blipFill>
        <p:spPr>
          <a:xfrm>
            <a:off x="6618385" y="365127"/>
            <a:ext cx="1896965" cy="35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21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gif"/><Relationship Id="rId5" Type="http://schemas.openxmlformats.org/officeDocument/2006/relationships/image" Target="../media/image23.jpeg"/><Relationship Id="rId4" Type="http://schemas.openxmlformats.org/officeDocument/2006/relationships/image" Target="../media/image8.png"/><Relationship Id="rId9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8.png"/><Relationship Id="rId9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384673"/>
            <a:ext cx="7772400" cy="2387600"/>
          </a:xfrm>
        </p:spPr>
        <p:txBody>
          <a:bodyPr/>
          <a:lstStyle/>
          <a:p>
            <a:r>
              <a:rPr lang="es-CL" dirty="0"/>
              <a:t>Portafolio de Título</a:t>
            </a:r>
            <a:br>
              <a:rPr lang="es-CL" dirty="0"/>
            </a:br>
            <a:r>
              <a:rPr lang="es-CL" sz="2400" dirty="0"/>
              <a:t>“Centro Médico Hipócrates”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2950105"/>
            <a:ext cx="6858000" cy="1803650"/>
          </a:xfrm>
        </p:spPr>
        <p:txBody>
          <a:bodyPr>
            <a:noAutofit/>
          </a:bodyPr>
          <a:lstStyle/>
          <a:p>
            <a:r>
              <a:rPr lang="es-CL" sz="2400" dirty="0"/>
              <a:t>Ingeniería Informática</a:t>
            </a:r>
          </a:p>
          <a:p>
            <a:r>
              <a:rPr lang="es-CL" sz="1800" dirty="0"/>
              <a:t>Escuela de Informática y Telecomunicaciones</a:t>
            </a:r>
          </a:p>
          <a:p>
            <a:r>
              <a:rPr lang="es-CL" sz="1800" dirty="0"/>
              <a:t>Sede Antonio </a:t>
            </a:r>
            <a:r>
              <a:rPr lang="es-CL" sz="1800" dirty="0" smtClean="0"/>
              <a:t>Varas</a:t>
            </a:r>
            <a:endParaRPr lang="es-CL" sz="1800" dirty="0"/>
          </a:p>
          <a:p>
            <a:r>
              <a:rPr lang="es-CL" sz="1800" dirty="0" smtClean="0"/>
              <a:t>Docente: Vicente </a:t>
            </a:r>
            <a:r>
              <a:rPr lang="es-CL" sz="1800" dirty="0"/>
              <a:t>Aranda</a:t>
            </a:r>
          </a:p>
          <a:p>
            <a:r>
              <a:rPr lang="es-CL" sz="1800" dirty="0"/>
              <a:t>Elías Baeza, Pablo de la Sotta, </a:t>
            </a:r>
          </a:p>
          <a:p>
            <a:r>
              <a:rPr lang="es-CL" sz="1800" dirty="0"/>
              <a:t>Fabián Jaque, Gonzalo López, Tomás Muñiz</a:t>
            </a:r>
            <a:endParaRPr lang="es-CL" sz="1400" dirty="0"/>
          </a:p>
          <a:p>
            <a:endParaRPr lang="es-CL" sz="105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B13CD-66F3-7447-AE20-F6FDA4A0144C}" type="datetime1">
              <a:rPr lang="en-US" smtClean="0"/>
              <a:t>12/8/2016</a:t>
            </a:fld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5143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Restricciones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4000" dirty="0" smtClean="0"/>
              <a:t>No habrá servicio de mantención</a:t>
            </a:r>
          </a:p>
          <a:p>
            <a:r>
              <a:rPr lang="es-ES_tradnl" sz="4000" dirty="0" smtClean="0"/>
              <a:t>Los proveedores no se harán responsables de la digitación y mantención de los datos una vez implementado el proyecto.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6493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Principales RF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000" dirty="0" err="1"/>
              <a:t>Administrar</a:t>
            </a:r>
            <a:r>
              <a:rPr lang="en-US" sz="3000" dirty="0"/>
              <a:t> horas </a:t>
            </a:r>
            <a:r>
              <a:rPr lang="en-US" sz="3000" dirty="0" err="1"/>
              <a:t>agendadas</a:t>
            </a:r>
            <a:endParaRPr lang="en-US" sz="3000" dirty="0"/>
          </a:p>
          <a:p>
            <a:r>
              <a:rPr lang="en-US" sz="3000" dirty="0" err="1"/>
              <a:t>Pagar</a:t>
            </a:r>
            <a:r>
              <a:rPr lang="en-US" sz="3000" dirty="0"/>
              <a:t> </a:t>
            </a:r>
            <a:r>
              <a:rPr lang="en-US" sz="3000" dirty="0" err="1"/>
              <a:t>honorarios</a:t>
            </a:r>
            <a:r>
              <a:rPr lang="en-US" sz="3000" dirty="0"/>
              <a:t> de </a:t>
            </a:r>
            <a:r>
              <a:rPr lang="en-US" sz="3000" dirty="0" err="1"/>
              <a:t>médicos</a:t>
            </a:r>
            <a:r>
              <a:rPr lang="en-US" sz="3000" dirty="0"/>
              <a:t> </a:t>
            </a:r>
            <a:r>
              <a:rPr lang="en-US" sz="3000" dirty="0" err="1"/>
              <a:t>periódicamente</a:t>
            </a:r>
            <a:endParaRPr lang="en-US" sz="3000" dirty="0"/>
          </a:p>
          <a:p>
            <a:r>
              <a:rPr lang="en-US" sz="3000" dirty="0" err="1"/>
              <a:t>Mantener</a:t>
            </a:r>
            <a:r>
              <a:rPr lang="en-US" sz="3000" dirty="0"/>
              <a:t> </a:t>
            </a:r>
            <a:r>
              <a:rPr lang="en-US" sz="3000" dirty="0" err="1"/>
              <a:t>fichas</a:t>
            </a:r>
            <a:r>
              <a:rPr lang="en-US" sz="3000" dirty="0"/>
              <a:t> </a:t>
            </a:r>
            <a:r>
              <a:rPr lang="en-US" sz="3000" dirty="0" err="1"/>
              <a:t>médicas</a:t>
            </a:r>
            <a:r>
              <a:rPr lang="en-US" sz="3000" dirty="0"/>
              <a:t> de </a:t>
            </a:r>
            <a:r>
              <a:rPr lang="en-US" sz="3000" dirty="0" err="1"/>
              <a:t>todos</a:t>
            </a:r>
            <a:r>
              <a:rPr lang="en-US" sz="3000" dirty="0"/>
              <a:t> </a:t>
            </a:r>
            <a:r>
              <a:rPr lang="en-US" sz="3000" dirty="0" err="1"/>
              <a:t>los</a:t>
            </a:r>
            <a:r>
              <a:rPr lang="en-US" sz="3000" dirty="0"/>
              <a:t> </a:t>
            </a:r>
            <a:r>
              <a:rPr lang="en-US" sz="3000" dirty="0" err="1"/>
              <a:t>pacientes</a:t>
            </a:r>
            <a:endParaRPr lang="en-US" sz="3000" dirty="0"/>
          </a:p>
          <a:p>
            <a:r>
              <a:rPr lang="en-US" sz="3000" dirty="0" err="1"/>
              <a:t>Mejorar</a:t>
            </a:r>
            <a:r>
              <a:rPr lang="en-US" sz="3000" dirty="0"/>
              <a:t> el </a:t>
            </a:r>
            <a:r>
              <a:rPr lang="en-US" sz="3000" dirty="0" err="1"/>
              <a:t>acceso</a:t>
            </a:r>
            <a:r>
              <a:rPr lang="en-US" sz="3000" dirty="0"/>
              <a:t> a la </a:t>
            </a:r>
            <a:r>
              <a:rPr lang="en-US" sz="3000" dirty="0" err="1"/>
              <a:t>información</a:t>
            </a:r>
            <a:r>
              <a:rPr lang="en-US" sz="3000" dirty="0"/>
              <a:t> al personal </a:t>
            </a:r>
            <a:r>
              <a:rPr lang="en-US" sz="3000" dirty="0" err="1"/>
              <a:t>médico</a:t>
            </a:r>
            <a:endParaRPr lang="en-US" sz="3000" dirty="0"/>
          </a:p>
          <a:p>
            <a:r>
              <a:rPr lang="en-US" sz="3000" dirty="0" err="1"/>
              <a:t>Mantener</a:t>
            </a:r>
            <a:r>
              <a:rPr lang="en-US" sz="3000" dirty="0"/>
              <a:t> las </a:t>
            </a:r>
            <a:r>
              <a:rPr lang="en-US" sz="3000" dirty="0" err="1"/>
              <a:t>cajas</a:t>
            </a:r>
            <a:endParaRPr lang="en-US" sz="3000" dirty="0"/>
          </a:p>
          <a:p>
            <a:r>
              <a:rPr lang="en-US" sz="3000" dirty="0" err="1"/>
              <a:t>Entregar</a:t>
            </a:r>
            <a:r>
              <a:rPr lang="en-US" sz="3000" dirty="0"/>
              <a:t> </a:t>
            </a:r>
            <a:r>
              <a:rPr lang="en-US" sz="3000" dirty="0" err="1"/>
              <a:t>resultados</a:t>
            </a:r>
            <a:r>
              <a:rPr lang="en-US" sz="3000" dirty="0"/>
              <a:t> de </a:t>
            </a:r>
            <a:r>
              <a:rPr lang="en-US" sz="3000" dirty="0" err="1"/>
              <a:t>exámenes</a:t>
            </a:r>
            <a:r>
              <a:rPr lang="en-US" sz="3000" dirty="0"/>
              <a:t> a </a:t>
            </a:r>
            <a:r>
              <a:rPr lang="en-US" sz="3000" dirty="0" err="1"/>
              <a:t>pacientes</a:t>
            </a:r>
            <a:endParaRPr lang="en-US" sz="3000" dirty="0"/>
          </a:p>
          <a:p>
            <a:r>
              <a:rPr lang="en-US" sz="3000" dirty="0" err="1"/>
              <a:t>Consultar</a:t>
            </a:r>
            <a:r>
              <a:rPr lang="en-US" sz="3000" dirty="0"/>
              <a:t> </a:t>
            </a:r>
            <a:r>
              <a:rPr lang="en-US" sz="3000" dirty="0" err="1"/>
              <a:t>estado</a:t>
            </a:r>
            <a:r>
              <a:rPr lang="en-US" sz="3000" dirty="0"/>
              <a:t> de </a:t>
            </a:r>
            <a:r>
              <a:rPr lang="en-US" sz="3000" dirty="0" err="1"/>
              <a:t>los</a:t>
            </a:r>
            <a:r>
              <a:rPr lang="en-US" sz="3000" dirty="0"/>
              <a:t> </a:t>
            </a:r>
            <a:r>
              <a:rPr lang="en-US" sz="3000" dirty="0" err="1"/>
              <a:t>seguros</a:t>
            </a:r>
            <a:r>
              <a:rPr lang="en-US" sz="3000" dirty="0"/>
              <a:t> de </a:t>
            </a:r>
            <a:r>
              <a:rPr lang="en-US" sz="3000" dirty="0" err="1"/>
              <a:t>los</a:t>
            </a:r>
            <a:r>
              <a:rPr lang="en-US" sz="3000" dirty="0"/>
              <a:t> </a:t>
            </a:r>
            <a:r>
              <a:rPr lang="en-US" sz="3000" dirty="0" err="1" smtClean="0"/>
              <a:t>pacientes</a:t>
            </a:r>
            <a:endParaRPr lang="en-US" sz="3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34244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Principales RFN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El </a:t>
            </a:r>
            <a:r>
              <a:rPr lang="en-US" sz="4400" dirty="0" err="1"/>
              <a:t>sistema</a:t>
            </a:r>
            <a:r>
              <a:rPr lang="en-US" sz="4400" dirty="0"/>
              <a:t> </a:t>
            </a:r>
            <a:r>
              <a:rPr lang="en-US" sz="4400" dirty="0" err="1"/>
              <a:t>debe</a:t>
            </a:r>
            <a:r>
              <a:rPr lang="en-US" sz="4400" dirty="0"/>
              <a:t> </a:t>
            </a:r>
            <a:r>
              <a:rPr lang="en-US" sz="4400" dirty="0" err="1"/>
              <a:t>estar</a:t>
            </a:r>
            <a:r>
              <a:rPr lang="en-US" sz="4400" dirty="0"/>
              <a:t> </a:t>
            </a:r>
            <a:r>
              <a:rPr lang="en-US" sz="4400" dirty="0" err="1"/>
              <a:t>implementado</a:t>
            </a:r>
            <a:r>
              <a:rPr lang="en-US" sz="4400" dirty="0"/>
              <a:t> con </a:t>
            </a:r>
            <a:r>
              <a:rPr lang="en-US" sz="4400" dirty="0" err="1"/>
              <a:t>una</a:t>
            </a:r>
            <a:r>
              <a:rPr lang="en-US" sz="4400" dirty="0"/>
              <a:t> </a:t>
            </a:r>
            <a:r>
              <a:rPr lang="en-US" sz="4400" dirty="0" err="1"/>
              <a:t>arquitectura</a:t>
            </a:r>
            <a:r>
              <a:rPr lang="en-US" sz="4400" dirty="0"/>
              <a:t> </a:t>
            </a:r>
            <a:r>
              <a:rPr lang="en-US" sz="4400" dirty="0" err="1"/>
              <a:t>en</a:t>
            </a:r>
            <a:r>
              <a:rPr lang="en-US" sz="4400" dirty="0"/>
              <a:t> </a:t>
            </a:r>
            <a:r>
              <a:rPr lang="en-US" sz="4400" dirty="0" err="1"/>
              <a:t>capas</a:t>
            </a:r>
            <a:endParaRPr lang="en-US" sz="4400" dirty="0"/>
          </a:p>
          <a:p>
            <a:r>
              <a:rPr lang="en-US" sz="4400" dirty="0"/>
              <a:t>El </a:t>
            </a:r>
            <a:r>
              <a:rPr lang="en-US" sz="4400" dirty="0" err="1"/>
              <a:t>sistema</a:t>
            </a:r>
            <a:r>
              <a:rPr lang="en-US" sz="4400" dirty="0"/>
              <a:t> </a:t>
            </a:r>
            <a:r>
              <a:rPr lang="en-US" sz="4400" dirty="0" err="1"/>
              <a:t>debe</a:t>
            </a:r>
            <a:r>
              <a:rPr lang="en-US" sz="4400" dirty="0"/>
              <a:t> </a:t>
            </a:r>
            <a:r>
              <a:rPr lang="en-US" sz="4400" dirty="0" err="1"/>
              <a:t>utilizar</a:t>
            </a:r>
            <a:r>
              <a:rPr lang="en-US" sz="4400" dirty="0"/>
              <a:t> </a:t>
            </a:r>
            <a:r>
              <a:rPr lang="en-US" sz="4400" dirty="0" smtClean="0"/>
              <a:t>Java, .NET </a:t>
            </a:r>
            <a:r>
              <a:rPr lang="en-US" sz="4400" dirty="0"/>
              <a:t>y Oracle </a:t>
            </a:r>
            <a:r>
              <a:rPr lang="en-US" sz="4400" dirty="0" err="1"/>
              <a:t>como</a:t>
            </a:r>
            <a:r>
              <a:rPr lang="en-US" sz="4400" dirty="0"/>
              <a:t> </a:t>
            </a:r>
            <a:r>
              <a:rPr lang="en-US" sz="4400" dirty="0" err="1"/>
              <a:t>tecnologías</a:t>
            </a:r>
            <a:r>
              <a:rPr lang="en-US" sz="4400" dirty="0"/>
              <a:t> </a:t>
            </a:r>
            <a:r>
              <a:rPr lang="en-US" sz="4400" dirty="0" err="1"/>
              <a:t>principales</a:t>
            </a:r>
            <a:r>
              <a:rPr lang="en-US" sz="4400" dirty="0" smtClean="0"/>
              <a:t>.</a:t>
            </a:r>
            <a:endParaRPr lang="en-US" sz="4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42938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Modelo de datos relacional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12/8/2016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13</a:t>
            </a:fld>
            <a:endParaRPr lang="es-CL"/>
          </a:p>
        </p:txBody>
      </p:sp>
      <p:pic>
        <p:nvPicPr>
          <p:cNvPr id="5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23123"/>
            <a:ext cx="8333792" cy="34694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025066" y="4729520"/>
            <a:ext cx="33538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2: Extracto del Modelo de datos de CMH.</a:t>
            </a:r>
          </a:p>
        </p:txBody>
      </p:sp>
    </p:spTree>
    <p:extLst>
      <p:ext uri="{BB962C8B-B14F-4D97-AF65-F5344CB8AC3E}">
        <p14:creationId xmlns:p14="http://schemas.microsoft.com/office/powerpoint/2010/main" val="100495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14</a:t>
            </a:fld>
            <a:endParaRPr lang="es-CL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078123"/>
            <a:ext cx="7980091" cy="4617284"/>
          </a:xfrm>
          <a:prstGeom prst="rect">
            <a:avLst/>
          </a:prstGeom>
        </p:spPr>
      </p:pic>
      <p:pic>
        <p:nvPicPr>
          <p:cNvPr id="8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1298071" y="1942799"/>
            <a:ext cx="718557" cy="889905"/>
          </a:xfrm>
          <a:prstGeom prst="rect">
            <a:avLst/>
          </a:prstGeom>
        </p:spPr>
      </p:pic>
      <p:pic>
        <p:nvPicPr>
          <p:cNvPr id="9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4874079" y="4450244"/>
            <a:ext cx="718557" cy="889905"/>
          </a:xfrm>
          <a:prstGeom prst="rect">
            <a:avLst/>
          </a:prstGeom>
        </p:spPr>
      </p:pic>
      <p:pic>
        <p:nvPicPr>
          <p:cNvPr id="10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868" y="2158626"/>
            <a:ext cx="707653" cy="67407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008" y="2204587"/>
            <a:ext cx="707653" cy="67407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2428079" y="4795221"/>
            <a:ext cx="1233602" cy="199949"/>
          </a:xfrm>
          <a:prstGeom prst="rect">
            <a:avLst/>
          </a:prstGeom>
        </p:spPr>
      </p:pic>
      <p:pic>
        <p:nvPicPr>
          <p:cNvPr id="13" name="Imagen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6805034" y="4795221"/>
            <a:ext cx="1233602" cy="199949"/>
          </a:xfrm>
          <a:prstGeom prst="rect">
            <a:avLst/>
          </a:prstGeom>
        </p:spPr>
      </p:pic>
      <p:sp>
        <p:nvSpPr>
          <p:cNvPr id="14" name="TextBox 6"/>
          <p:cNvSpPr txBox="1"/>
          <p:nvPr/>
        </p:nvSpPr>
        <p:spPr>
          <a:xfrm>
            <a:off x="2941760" y="5774919"/>
            <a:ext cx="23324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3: Diagrama de despliegue</a:t>
            </a:r>
            <a:endParaRPr lang="es-ES_tradnl" sz="1350" dirty="0"/>
          </a:p>
        </p:txBody>
      </p:sp>
    </p:spTree>
    <p:extLst>
      <p:ext uri="{BB962C8B-B14F-4D97-AF65-F5344CB8AC3E}">
        <p14:creationId xmlns:p14="http://schemas.microsoft.com/office/powerpoint/2010/main" val="10348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15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2943086" y="2331599"/>
            <a:ext cx="1504335" cy="14822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344" y="2666566"/>
            <a:ext cx="716619" cy="8586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89" y="2465527"/>
            <a:ext cx="857250" cy="15430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EB60A-2A05-4F4B-9F07-EF8C5A1283DA}" type="datetime1">
              <a:rPr lang="en-US" smtClean="0"/>
              <a:t>12/8/2016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3689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16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3828977" y="4129904"/>
            <a:ext cx="1504335" cy="14822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76" y="3634947"/>
            <a:ext cx="2176760" cy="206248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0392E-C787-264C-B54A-735AC02C6E93}" type="datetime1">
              <a:rPr lang="en-US" smtClean="0"/>
              <a:t>12/8/2016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4046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17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4838061" y="2373068"/>
            <a:ext cx="1504335" cy="14822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95" y="2278068"/>
            <a:ext cx="1382561" cy="13261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77" y="3860758"/>
            <a:ext cx="1018454" cy="19274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05" y="3807049"/>
            <a:ext cx="870044" cy="203483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285" y="3900663"/>
            <a:ext cx="767883" cy="180536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CD7CE-6506-274F-8CBE-812AFB8DD146}" type="datetime1">
              <a:rPr lang="en-US" smtClean="0"/>
              <a:t>12/8/2016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4125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18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6711549" y="2416047"/>
            <a:ext cx="1504335" cy="319606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23" y="2416048"/>
            <a:ext cx="1199486" cy="11994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87" y="4253066"/>
            <a:ext cx="1237613" cy="123761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56" y="4153515"/>
            <a:ext cx="1237613" cy="123761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488" y="4298317"/>
            <a:ext cx="1214560" cy="1092811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6A5F0-1950-5145-924E-61602627794E}" type="datetime1">
              <a:rPr lang="en-US" smtClean="0"/>
              <a:t>12/8/2016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9308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19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7" name="Frame 16"/>
          <p:cNvSpPr/>
          <p:nvPr/>
        </p:nvSpPr>
        <p:spPr>
          <a:xfrm>
            <a:off x="5263042" y="4129904"/>
            <a:ext cx="1504335" cy="14822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39" y="3907257"/>
            <a:ext cx="1687232" cy="15791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30" y="2165582"/>
            <a:ext cx="1619250" cy="16192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2AC73-6D24-4F45-895A-97C3FFA81041}" type="datetime1">
              <a:rPr lang="en-US" smtClean="0"/>
              <a:t>12/8/2016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0808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Agenda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12/8/2016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</a:t>
            </a:fld>
            <a:endParaRPr lang="es-CL"/>
          </a:p>
        </p:txBody>
      </p:sp>
      <p:sp>
        <p:nvSpPr>
          <p:cNvPr id="6" name="CuadroTexto 4"/>
          <p:cNvSpPr txBox="1"/>
          <p:nvPr/>
        </p:nvSpPr>
        <p:spPr>
          <a:xfrm>
            <a:off x="628650" y="1429816"/>
            <a:ext cx="778125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Cliente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Problemática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Solución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Especificaciones de la solución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Organización del proyecto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Demostración</a:t>
            </a:r>
          </a:p>
        </p:txBody>
      </p:sp>
    </p:spTree>
    <p:extLst>
      <p:ext uri="{BB962C8B-B14F-4D97-AF65-F5344CB8AC3E}">
        <p14:creationId xmlns:p14="http://schemas.microsoft.com/office/powerpoint/2010/main" val="175546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Tecnologías y versiones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12/8/2016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20</a:t>
            </a:fld>
            <a:endParaRPr lang="es-CL"/>
          </a:p>
        </p:txBody>
      </p:sp>
      <p:pic>
        <p:nvPicPr>
          <p:cNvPr id="5" name="Imagen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4718559" y="1612914"/>
            <a:ext cx="1346991" cy="1668198"/>
          </a:xfrm>
          <a:prstGeom prst="rect">
            <a:avLst/>
          </a:prstGeom>
        </p:spPr>
      </p:pic>
      <p:pic>
        <p:nvPicPr>
          <p:cNvPr id="6" name="Imagen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180" y="1821214"/>
            <a:ext cx="1350071" cy="1286021"/>
          </a:xfrm>
          <a:prstGeom prst="rect">
            <a:avLst/>
          </a:prstGeom>
        </p:spPr>
      </p:pic>
      <p:pic>
        <p:nvPicPr>
          <p:cNvPr id="7" name="Imagen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2807684" y="3454988"/>
            <a:ext cx="2782419" cy="41131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65" y="3248647"/>
            <a:ext cx="1394012" cy="139401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686" y="1676571"/>
            <a:ext cx="1304364" cy="130436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550" y="1683795"/>
            <a:ext cx="1526435" cy="152643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429" y="4107293"/>
            <a:ext cx="1824762" cy="97925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982" y="3643900"/>
            <a:ext cx="1103570" cy="110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3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Metodología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12/8/2016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21</a:t>
            </a:fld>
            <a:endParaRPr lang="es-CL"/>
          </a:p>
        </p:txBody>
      </p:sp>
      <p:graphicFrame>
        <p:nvGraphicFramePr>
          <p:cNvPr id="5" name="Diagrama 5"/>
          <p:cNvGraphicFramePr/>
          <p:nvPr>
            <p:extLst>
              <p:ext uri="{D42A27DB-BD31-4B8C-83A1-F6EECF244321}">
                <p14:modId xmlns:p14="http://schemas.microsoft.com/office/powerpoint/2010/main" val="1326962410"/>
              </p:ext>
            </p:extLst>
          </p:nvPr>
        </p:nvGraphicFramePr>
        <p:xfrm>
          <a:off x="628650" y="1123123"/>
          <a:ext cx="7886700" cy="46767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3016358" y="5928089"/>
            <a:ext cx="12570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4: </a:t>
            </a:r>
            <a:r>
              <a:rPr lang="es-ES_tradnl" sz="1350" dirty="0" err="1" smtClean="0"/>
              <a:t>cicloTDD</a:t>
            </a:r>
            <a:endParaRPr lang="es-ES_tradnl" sz="1350" dirty="0"/>
          </a:p>
        </p:txBody>
      </p:sp>
    </p:spTree>
    <p:extLst>
      <p:ext uri="{BB962C8B-B14F-4D97-AF65-F5344CB8AC3E}">
        <p14:creationId xmlns:p14="http://schemas.microsoft.com/office/powerpoint/2010/main" val="181520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Organización del equipo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sz="4000" dirty="0"/>
              <a:t>Fabián Jaque</a:t>
            </a:r>
          </a:p>
          <a:p>
            <a:r>
              <a:rPr lang="es-CL" sz="4000" dirty="0"/>
              <a:t>Tomás Muñiz</a:t>
            </a:r>
          </a:p>
          <a:p>
            <a:r>
              <a:rPr lang="es-CL" sz="4000" dirty="0"/>
              <a:t>Elías Baeza</a:t>
            </a:r>
          </a:p>
          <a:p>
            <a:r>
              <a:rPr lang="es-CL" sz="4000" dirty="0"/>
              <a:t>Gonzalo López</a:t>
            </a:r>
          </a:p>
          <a:p>
            <a:r>
              <a:rPr lang="es-CL" sz="4000" dirty="0"/>
              <a:t>Pablo de la </a:t>
            </a:r>
            <a:r>
              <a:rPr lang="es-CL" sz="4000" dirty="0" smtClean="0"/>
              <a:t>Sotta</a:t>
            </a:r>
            <a:endParaRPr lang="es-CL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22</a:t>
            </a:fld>
            <a:endParaRPr lang="es-CL"/>
          </a:p>
        </p:txBody>
      </p:sp>
      <p:pic>
        <p:nvPicPr>
          <p:cNvPr id="32" name="Imagen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951069" y="1839415"/>
            <a:ext cx="482327" cy="597344"/>
          </a:xfrm>
          <a:prstGeom prst="rect">
            <a:avLst/>
          </a:prstGeom>
        </p:spPr>
      </p:pic>
      <p:pic>
        <p:nvPicPr>
          <p:cNvPr id="33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743" y="3384418"/>
            <a:ext cx="496124" cy="472587"/>
          </a:xfrm>
          <a:prstGeom prst="rect">
            <a:avLst/>
          </a:prstGeom>
        </p:spPr>
      </p:pic>
      <p:pic>
        <p:nvPicPr>
          <p:cNvPr id="34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5879783" y="3471668"/>
            <a:ext cx="1726031" cy="279764"/>
          </a:xfrm>
          <a:prstGeom prst="rect">
            <a:avLst/>
          </a:prstGeom>
        </p:spPr>
      </p:pic>
      <p:pic>
        <p:nvPicPr>
          <p:cNvPr id="36" name="Imagen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743" y="1902814"/>
            <a:ext cx="496124" cy="559381"/>
          </a:xfrm>
          <a:prstGeom prst="rect">
            <a:avLst/>
          </a:prstGeom>
        </p:spPr>
      </p:pic>
      <p:pic>
        <p:nvPicPr>
          <p:cNvPr id="37" name="Imagen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546" y="2634959"/>
            <a:ext cx="520403" cy="520403"/>
          </a:xfrm>
          <a:prstGeom prst="rect">
            <a:avLst/>
          </a:prstGeom>
        </p:spPr>
      </p:pic>
      <p:pic>
        <p:nvPicPr>
          <p:cNvPr id="38" name="Imagen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139" y="1286696"/>
            <a:ext cx="520403" cy="520403"/>
          </a:xfrm>
          <a:prstGeom prst="rect">
            <a:avLst/>
          </a:prstGeom>
        </p:spPr>
      </p:pic>
      <p:pic>
        <p:nvPicPr>
          <p:cNvPr id="39" name="Imagen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48" y="3943512"/>
            <a:ext cx="607419" cy="607419"/>
          </a:xfrm>
          <a:prstGeom prst="rect">
            <a:avLst/>
          </a:prstGeom>
        </p:spPr>
      </p:pic>
      <p:pic>
        <p:nvPicPr>
          <p:cNvPr id="40" name="Imagen 1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3" t="12903" r="4809" b="23574"/>
          <a:stretch/>
        </p:blipFill>
        <p:spPr>
          <a:xfrm>
            <a:off x="5879783" y="3929627"/>
            <a:ext cx="829577" cy="589921"/>
          </a:xfrm>
          <a:prstGeom prst="rect">
            <a:avLst/>
          </a:prstGeom>
        </p:spPr>
      </p:pic>
      <p:pic>
        <p:nvPicPr>
          <p:cNvPr id="41" name="Imagen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48" y="1315887"/>
            <a:ext cx="519800" cy="491212"/>
          </a:xfrm>
          <a:prstGeom prst="rect">
            <a:avLst/>
          </a:prstGeom>
        </p:spPr>
      </p:pic>
      <p:pic>
        <p:nvPicPr>
          <p:cNvPr id="42" name="Imagen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68" y="2656293"/>
            <a:ext cx="496124" cy="55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9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Calendarización y entregables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23</a:t>
            </a:fld>
            <a:endParaRPr lang="es-CL"/>
          </a:p>
        </p:txBody>
      </p:sp>
      <p:pic>
        <p:nvPicPr>
          <p:cNvPr id="6" name="Marcador de contenido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330624"/>
            <a:ext cx="7913515" cy="24875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2"/>
          <p:cNvSpPr txBox="1"/>
          <p:nvPr/>
        </p:nvSpPr>
        <p:spPr>
          <a:xfrm>
            <a:off x="2990144" y="4995687"/>
            <a:ext cx="27504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4: </a:t>
            </a:r>
            <a:r>
              <a:rPr lang="es-ES_tradnl" sz="1350" dirty="0"/>
              <a:t>Carta Gantt: Primera iteración</a:t>
            </a:r>
          </a:p>
        </p:txBody>
      </p:sp>
    </p:spTree>
    <p:extLst>
      <p:ext uri="{BB962C8B-B14F-4D97-AF65-F5344CB8AC3E}">
        <p14:creationId xmlns:p14="http://schemas.microsoft.com/office/powerpoint/2010/main" val="78184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Calendarización y entregables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24</a:t>
            </a:fld>
            <a:endParaRPr lang="es-CL"/>
          </a:p>
        </p:txBody>
      </p:sp>
      <p:pic>
        <p:nvPicPr>
          <p:cNvPr id="6" name="Marcador de contenido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02511"/>
            <a:ext cx="7876032" cy="39162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2"/>
          <p:cNvSpPr txBox="1"/>
          <p:nvPr/>
        </p:nvSpPr>
        <p:spPr>
          <a:xfrm>
            <a:off x="2862413" y="5484435"/>
            <a:ext cx="28004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5: </a:t>
            </a:r>
            <a:r>
              <a:rPr lang="es-ES_tradnl" sz="1350" dirty="0"/>
              <a:t>Carta Gantt: Segunda iteración</a:t>
            </a:r>
          </a:p>
        </p:txBody>
      </p:sp>
    </p:spTree>
    <p:extLst>
      <p:ext uri="{BB962C8B-B14F-4D97-AF65-F5344CB8AC3E}">
        <p14:creationId xmlns:p14="http://schemas.microsoft.com/office/powerpoint/2010/main" val="206020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Calendarización y entregables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25</a:t>
            </a:fld>
            <a:endParaRPr lang="es-CL"/>
          </a:p>
        </p:txBody>
      </p:sp>
      <p:pic>
        <p:nvPicPr>
          <p:cNvPr id="6" name="Marcador de contenido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00012"/>
            <a:ext cx="7826368" cy="21370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2"/>
          <p:cNvSpPr txBox="1"/>
          <p:nvPr/>
        </p:nvSpPr>
        <p:spPr>
          <a:xfrm>
            <a:off x="2835329" y="4221114"/>
            <a:ext cx="27100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6: </a:t>
            </a:r>
            <a:r>
              <a:rPr lang="es-ES_tradnl" sz="1350" dirty="0"/>
              <a:t>Carta Gantt: Tercera iteración</a:t>
            </a:r>
          </a:p>
        </p:txBody>
      </p:sp>
    </p:spTree>
    <p:extLst>
      <p:ext uri="{BB962C8B-B14F-4D97-AF65-F5344CB8AC3E}">
        <p14:creationId xmlns:p14="http://schemas.microsoft.com/office/powerpoint/2010/main" val="186344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Plan de pruebas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12/8/2016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26</a:t>
            </a:fld>
            <a:endParaRPr lang="es-CL"/>
          </a:p>
        </p:txBody>
      </p:sp>
      <p:pic>
        <p:nvPicPr>
          <p:cNvPr id="5" name="Imagen 1"/>
          <p:cNvPicPr>
            <a:picLocks noChangeAspect="1"/>
          </p:cNvPicPr>
          <p:nvPr/>
        </p:nvPicPr>
        <p:blipFill rotWithShape="1">
          <a:blip r:embed="rId2"/>
          <a:srcRect r="23514"/>
          <a:stretch/>
        </p:blipFill>
        <p:spPr>
          <a:xfrm>
            <a:off x="758723" y="1123123"/>
            <a:ext cx="7756627" cy="410772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TextBox 6"/>
          <p:cNvSpPr txBox="1"/>
          <p:nvPr/>
        </p:nvSpPr>
        <p:spPr>
          <a:xfrm>
            <a:off x="2960102" y="5230850"/>
            <a:ext cx="41564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7: extracto de plan de pruebas de aceptación/humo.</a:t>
            </a:r>
            <a:endParaRPr lang="es-ES_tradnl" sz="1350" dirty="0"/>
          </a:p>
        </p:txBody>
      </p:sp>
    </p:spTree>
    <p:extLst>
      <p:ext uri="{BB962C8B-B14F-4D97-AF65-F5344CB8AC3E}">
        <p14:creationId xmlns:p14="http://schemas.microsoft.com/office/powerpoint/2010/main" val="100367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Costos: inversión inicial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_tradnl" sz="6000" dirty="0" smtClean="0"/>
              <a:t>Desarrollo </a:t>
            </a:r>
          </a:p>
          <a:p>
            <a:pPr marL="0" indent="0" algn="ctr">
              <a:buNone/>
            </a:pPr>
            <a:r>
              <a:rPr lang="es-ES_tradnl" sz="6000" dirty="0" smtClean="0"/>
              <a:t>+ implantación </a:t>
            </a:r>
          </a:p>
          <a:p>
            <a:pPr marL="0" indent="0" algn="ctr">
              <a:buNone/>
            </a:pPr>
            <a:r>
              <a:rPr lang="es-ES_tradnl" sz="6000" dirty="0" smtClean="0"/>
              <a:t>+ capacitación </a:t>
            </a:r>
          </a:p>
          <a:p>
            <a:pPr marL="0" indent="0" algn="ctr">
              <a:buNone/>
            </a:pPr>
            <a:r>
              <a:rPr lang="es-ES_tradnl" sz="6000" dirty="0" smtClean="0"/>
              <a:t>= $13.695.000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87809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Costos fijos post implantación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6600" dirty="0" smtClean="0"/>
              <a:t>Servidor AWS</a:t>
            </a:r>
          </a:p>
          <a:p>
            <a:pPr marL="0" indent="0">
              <a:buNone/>
            </a:pPr>
            <a:r>
              <a:rPr lang="es-ES_tradnl" sz="6600" dirty="0" smtClean="0"/>
              <a:t>+ Servidor RDS</a:t>
            </a:r>
          </a:p>
          <a:p>
            <a:pPr marL="0" indent="0">
              <a:buNone/>
            </a:pPr>
            <a:r>
              <a:rPr lang="es-ES_tradnl" sz="6600" dirty="0" smtClean="0"/>
              <a:t>= $26.800 mensual</a:t>
            </a:r>
            <a:endParaRPr lang="es-ES_tradnl" sz="6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04101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Retorno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4400" dirty="0" smtClean="0"/>
              <a:t>Una vez implantado, el sistema ahorrará sobre 750 HH mensuales al centro, o sobre $2.700.000.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74814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Cliente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12/8/2016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</a:t>
            </a:fld>
            <a:endParaRPr lang="es-CL"/>
          </a:p>
        </p:txBody>
      </p:sp>
      <p:pic>
        <p:nvPicPr>
          <p:cNvPr id="5" name="Marcador de contenido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10" y="1229449"/>
            <a:ext cx="7776290" cy="437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0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Flujo de caja</a:t>
            </a:r>
            <a:endParaRPr lang="es-ES_tradnl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941729"/>
            <a:ext cx="7886700" cy="250756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30</a:t>
            </a:fld>
            <a:endParaRPr lang="es-CL"/>
          </a:p>
        </p:txBody>
      </p:sp>
      <p:sp>
        <p:nvSpPr>
          <p:cNvPr id="8" name="TextBox 6"/>
          <p:cNvSpPr txBox="1"/>
          <p:nvPr/>
        </p:nvSpPr>
        <p:spPr>
          <a:xfrm>
            <a:off x="3236429" y="4589014"/>
            <a:ext cx="24138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8</a:t>
            </a:r>
            <a:r>
              <a:rPr lang="es-ES_tradnl" sz="1350" dirty="0" smtClean="0"/>
              <a:t>: flujo de caja del proyecto</a:t>
            </a:r>
            <a:endParaRPr lang="es-ES_tradnl" sz="1350" dirty="0"/>
          </a:p>
        </p:txBody>
      </p:sp>
    </p:spTree>
    <p:extLst>
      <p:ext uri="{BB962C8B-B14F-4D97-AF65-F5344CB8AC3E}">
        <p14:creationId xmlns:p14="http://schemas.microsoft.com/office/powerpoint/2010/main" val="875708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Demostración </a:t>
            </a:r>
            <a:r>
              <a:rPr lang="es-ES_tradnl" dirty="0" err="1" smtClean="0"/>
              <a:t>WebApp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B387-5C55-D742-B7FE-F6F7621AAD37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187818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L" dirty="0"/>
              <a:t>Paciente – Consultar horas y agendar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32</a:t>
            </a:fld>
            <a:endParaRPr lang="es-CL"/>
          </a:p>
        </p:txBody>
      </p:sp>
      <p:pic>
        <p:nvPicPr>
          <p:cNvPr id="6" name="consultas-horas-y-agenda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9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5419453" cy="757996"/>
          </a:xfrm>
        </p:spPr>
        <p:txBody>
          <a:bodyPr>
            <a:noAutofit/>
          </a:bodyPr>
          <a:lstStyle/>
          <a:p>
            <a:r>
              <a:rPr lang="es-CL" dirty="0"/>
              <a:t>Paciente – Descargar resultados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33</a:t>
            </a:fld>
            <a:endParaRPr lang="es-CL"/>
          </a:p>
        </p:txBody>
      </p:sp>
      <p:pic>
        <p:nvPicPr>
          <p:cNvPr id="6" name="descarga-resultado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4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Paciente – Anular hora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34</a:t>
            </a:fld>
            <a:endParaRPr lang="es-CL"/>
          </a:p>
        </p:txBody>
      </p:sp>
      <p:pic>
        <p:nvPicPr>
          <p:cNvPr id="6" name="anular-hor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4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1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Demostración terminal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B387-5C55-D742-B7FE-F6F7621AAD37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9645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Operador - Abrir caja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36</a:t>
            </a:fld>
            <a:endParaRPr lang="es-CL"/>
          </a:p>
        </p:txBody>
      </p:sp>
      <p:pic>
        <p:nvPicPr>
          <p:cNvPr id="8" name="abrir-caj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8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7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Operador - Agendar hora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37</a:t>
            </a:fld>
            <a:endParaRPr lang="es-CL"/>
          </a:p>
        </p:txBody>
      </p:sp>
      <p:pic>
        <p:nvPicPr>
          <p:cNvPr id="6" name="agendar-hor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9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Operador - Ingresar paciente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38</a:t>
            </a:fld>
            <a:endParaRPr lang="es-CL"/>
          </a:p>
        </p:txBody>
      </p:sp>
      <p:pic>
        <p:nvPicPr>
          <p:cNvPr id="6" name="ingresar-pacient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2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9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Operador - Cerrar caja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39</a:t>
            </a:fld>
            <a:endParaRPr lang="es-CL"/>
          </a:p>
        </p:txBody>
      </p:sp>
      <p:pic>
        <p:nvPicPr>
          <p:cNvPr id="7" name="cerrar-caj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7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4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Problemática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12/8/2016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</a:t>
            </a:fld>
            <a:endParaRPr lang="es-CL"/>
          </a:p>
        </p:txBody>
      </p:sp>
      <p:sp>
        <p:nvSpPr>
          <p:cNvPr id="6" name="TextBox 2"/>
          <p:cNvSpPr txBox="1"/>
          <p:nvPr/>
        </p:nvSpPr>
        <p:spPr>
          <a:xfrm>
            <a:off x="3383115" y="5823896"/>
            <a:ext cx="23129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350" dirty="0"/>
              <a:t>Fig. 1: Diagrama de Ishikawa</a:t>
            </a:r>
          </a:p>
        </p:txBody>
      </p:sp>
      <p:pic>
        <p:nvPicPr>
          <p:cNvPr id="7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77" y="1238933"/>
            <a:ext cx="7641605" cy="458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6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5367201" cy="757996"/>
          </a:xfrm>
        </p:spPr>
        <p:txBody>
          <a:bodyPr>
            <a:noAutofit/>
          </a:bodyPr>
          <a:lstStyle/>
          <a:p>
            <a:r>
              <a:rPr lang="es-CL" dirty="0"/>
              <a:t>Médico – Revisar agenda diaria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40</a:t>
            </a:fld>
            <a:endParaRPr lang="es-CL"/>
          </a:p>
        </p:txBody>
      </p:sp>
      <p:pic>
        <p:nvPicPr>
          <p:cNvPr id="6" name="revisar-agend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386" r="3039"/>
          <a:stretch/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39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5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5589270" cy="757996"/>
          </a:xfrm>
        </p:spPr>
        <p:txBody>
          <a:bodyPr>
            <a:noAutofit/>
          </a:bodyPr>
          <a:lstStyle/>
          <a:p>
            <a:r>
              <a:rPr lang="es-CL" dirty="0"/>
              <a:t>Médico – Actualizar ficha médica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41</a:t>
            </a:fld>
            <a:endParaRPr lang="es-CL"/>
          </a:p>
        </p:txBody>
      </p:sp>
      <p:pic>
        <p:nvPicPr>
          <p:cNvPr id="6" name="actualizar-ficha-medic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3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3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Médico – Cerrar atención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42</a:t>
            </a:fld>
            <a:endParaRPr lang="es-CL"/>
          </a:p>
        </p:txBody>
      </p:sp>
      <p:pic>
        <p:nvPicPr>
          <p:cNvPr id="6" name="cerrar-atenc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4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Médico – Derivar atención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43</a:t>
            </a:fld>
            <a:endParaRPr lang="es-CL"/>
          </a:p>
        </p:txBody>
      </p:sp>
      <p:pic>
        <p:nvPicPr>
          <p:cNvPr id="6" name="deriva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365127"/>
            <a:ext cx="5829300" cy="757996"/>
          </a:xfrm>
        </p:spPr>
        <p:txBody>
          <a:bodyPr>
            <a:noAutofit/>
          </a:bodyPr>
          <a:lstStyle/>
          <a:p>
            <a:r>
              <a:rPr lang="es-CL" dirty="0"/>
              <a:t>Médico – Modificar datos bancarios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44</a:t>
            </a:fld>
            <a:endParaRPr lang="es-CL"/>
          </a:p>
        </p:txBody>
      </p:sp>
      <p:pic>
        <p:nvPicPr>
          <p:cNvPr id="6" name="datos-bancario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5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L" dirty="0"/>
              <a:t>Enfermero – Revisar agenda diaria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45</a:t>
            </a:fld>
            <a:endParaRPr lang="es-CL"/>
          </a:p>
        </p:txBody>
      </p:sp>
      <p:pic>
        <p:nvPicPr>
          <p:cNvPr id="6" name="revisar-agend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297" r="3031"/>
          <a:stretch/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6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L" dirty="0"/>
              <a:t>Enfermero – Abrir orden de análisis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46</a:t>
            </a:fld>
            <a:endParaRPr lang="es-CL"/>
          </a:p>
        </p:txBody>
      </p:sp>
      <p:pic>
        <p:nvPicPr>
          <p:cNvPr id="6" name="abrir-orde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15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L" dirty="0"/>
              <a:t>Enfermero – Cerrar orden de análisis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47</a:t>
            </a:fld>
            <a:endParaRPr lang="es-CL"/>
          </a:p>
        </p:txBody>
      </p:sp>
      <p:pic>
        <p:nvPicPr>
          <p:cNvPr id="6" name="cerrar-orde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4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0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L" dirty="0"/>
              <a:t>Jefe de op. – Mantenedor de personal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48</a:t>
            </a:fld>
            <a:endParaRPr lang="es-CL"/>
          </a:p>
        </p:txBody>
      </p:sp>
      <p:pic>
        <p:nvPicPr>
          <p:cNvPr id="6" name="mantenedor-persona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L" dirty="0"/>
              <a:t>Jefe de op. – Mantenedor prestación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49</a:t>
            </a:fld>
            <a:endParaRPr lang="es-CL"/>
          </a:p>
        </p:txBody>
      </p:sp>
      <p:pic>
        <p:nvPicPr>
          <p:cNvPr id="6" name="mantenedor-prestac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3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Consecuencias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12/8/2016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</a:t>
            </a:fld>
            <a:endParaRPr lang="es-CL"/>
          </a:p>
        </p:txBody>
      </p:sp>
      <p:sp>
        <p:nvSpPr>
          <p:cNvPr id="5" name="CuadroTexto 4"/>
          <p:cNvSpPr txBox="1"/>
          <p:nvPr/>
        </p:nvSpPr>
        <p:spPr>
          <a:xfrm>
            <a:off x="628650" y="1123123"/>
            <a:ext cx="7781254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3600" dirty="0"/>
              <a:t>Los tiempos de espera del paciente son largos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3600" dirty="0"/>
              <a:t>Inconsistencia en los datos entregados al paciente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3600" dirty="0"/>
              <a:t>Tasa de errores en los procesos financieros considerados altas por la gerencia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CL" sz="320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CL" sz="3200" dirty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6969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Jefe de op. – Reporte de caja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50</a:t>
            </a:fld>
            <a:endParaRPr lang="es-CL"/>
          </a:p>
        </p:txBody>
      </p:sp>
      <p:pic>
        <p:nvPicPr>
          <p:cNvPr id="6" name="reporte-caj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2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Jefe de op. – Log de pago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51</a:t>
            </a:fld>
            <a:endParaRPr lang="es-CL"/>
          </a:p>
        </p:txBody>
      </p:sp>
      <p:pic>
        <p:nvPicPr>
          <p:cNvPr id="6" name="log-pag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475" r="3210"/>
          <a:stretch/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5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smtClean="0"/>
              <a:t>En conclusión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B387-5C55-D742-B7FE-F6F7621AAD37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029107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Muchas gracias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smtClean="0"/>
              <a:t>Esperamos sus preguntas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B387-5C55-D742-B7FE-F6F7621AAD37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885837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Objetivos S.M.A.R.T.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54</a:t>
            </a:fld>
            <a:endParaRPr lang="es-CL"/>
          </a:p>
        </p:txBody>
      </p:sp>
      <p:sp>
        <p:nvSpPr>
          <p:cNvPr id="15" name="Marcador de contenido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graphicFrame>
        <p:nvGraphicFramePr>
          <p:cNvPr id="16" name="Marcador de contenid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1097734"/>
              </p:ext>
            </p:extLst>
          </p:nvPr>
        </p:nvGraphicFramePr>
        <p:xfrm>
          <a:off x="628649" y="1017432"/>
          <a:ext cx="7886702" cy="55379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20423"/>
                <a:gridCol w="1096921"/>
                <a:gridCol w="1496682"/>
                <a:gridCol w="1496682"/>
                <a:gridCol w="1496682"/>
                <a:gridCol w="1379312"/>
              </a:tblGrid>
              <a:tr h="52961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 dirty="0">
                          <a:effectLst/>
                        </a:rPr>
                        <a:t>Nro. objetivo</a:t>
                      </a:r>
                      <a:endParaRPr lang="es-CL" sz="14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Proceso afectado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Situación actual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Objetivo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Métrica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Criterio de éxito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</a:tr>
              <a:tr h="158883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1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Pago de honorarios</a:t>
                      </a:r>
                      <a:endParaRPr lang="es-CL" sz="140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médicos</a:t>
                      </a:r>
                      <a:endParaRPr lang="es-CL" sz="140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Pago boleta de honorarios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Completar el proceso hoy toma 10 horas hombre mensuales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Reducir el tiempo que toma completar el proceso 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Se cronometra el tiempo usado para este proceso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Reducir el tiempo de ejecución en al menos un 50% del tiempo actual bajo condiciones normales.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</a:tr>
              <a:tr h="11244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 dirty="0">
                          <a:effectLst/>
                        </a:rPr>
                        <a:t>2</a:t>
                      </a:r>
                      <a:endParaRPr lang="es-CL" sz="14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Entrega de exámenes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Luego de realizar los exámenes se le entrega los resultados a los pacientes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Reducir la incertidumbre de los pacientes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Se encuesta a los pacientes midiendo su nivel de incertidumbre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Reducir la incertidumbre en al menos un 2%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</a:tr>
              <a:tr h="10592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3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Cierre de cajas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Al final del día se cierran las cajas y se cuadra el dinero manualmente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Asegurar la confiabilidad de los cierres de cajas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Contabilizar cuadres de cajas correctos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Tener al menos un 99% de cuadres de caja correctos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</a:tr>
              <a:tr h="123576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4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 dirty="0">
                          <a:effectLst/>
                        </a:rPr>
                        <a:t>Ingreso del paciente</a:t>
                      </a:r>
                      <a:endParaRPr lang="es-CL" sz="14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 dirty="0">
                          <a:effectLst/>
                        </a:rPr>
                        <a:t>No hay documentación del detalle de los procedimientos</a:t>
                      </a:r>
                      <a:endParaRPr lang="es-CL" sz="14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Tener detalle de los procedimientos de médicos, enfermeros y tecnólogos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Comparar nivel de detalle de procedimientos médicos actuales con los finales 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 dirty="0">
                          <a:effectLst/>
                        </a:rPr>
                        <a:t>Incrementar el nivel de información en al menos un 99%</a:t>
                      </a:r>
                      <a:endParaRPr lang="es-CL" sz="14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273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Documento RFC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55</a:t>
            </a:fld>
            <a:endParaRPr lang="es-CL"/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203921"/>
              </p:ext>
            </p:extLst>
          </p:nvPr>
        </p:nvGraphicFramePr>
        <p:xfrm>
          <a:off x="671636" y="4741412"/>
          <a:ext cx="7748377" cy="13394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748377"/>
              </a:tblGrid>
              <a:tr h="267881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s-CL" sz="1600" kern="0" dirty="0">
                          <a:effectLst/>
                        </a:rPr>
                        <a:t>TIPO DE CAMBIO</a:t>
                      </a:r>
                      <a:endParaRPr lang="es-CL" sz="1600" b="1" kern="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07152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 dirty="0">
                          <a:effectLst/>
                        </a:rPr>
                        <a:t>(_) Cambio Programado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 dirty="0">
                          <a:effectLst/>
                        </a:rPr>
                        <a:t>(X) Cambio No programado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 dirty="0">
                          <a:effectLst/>
                        </a:rPr>
                        <a:t> 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9" name="Marcador de contenid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graphicFrame>
        <p:nvGraphicFramePr>
          <p:cNvPr id="10" name="Marcador de contenido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377943"/>
              </p:ext>
            </p:extLst>
          </p:nvPr>
        </p:nvGraphicFramePr>
        <p:xfrm>
          <a:off x="628650" y="1202635"/>
          <a:ext cx="7748378" cy="31310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81563"/>
                <a:gridCol w="4766815"/>
              </a:tblGrid>
              <a:tr h="178036">
                <a:tc gridSpan="2"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s-CL" sz="1600" kern="0" dirty="0">
                          <a:effectLst/>
                        </a:rPr>
                        <a:t>IDENTIFICACIÓN CONFECCIÓN DEL DOCUMENTO</a:t>
                      </a:r>
                      <a:endParaRPr lang="es-CL" sz="1600" b="1" kern="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</a:tr>
              <a:tr h="17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Fecha de la solicitud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03/10/2016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Nombre solicitante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Gonzalo López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Sección o unidad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Oficina IT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Rut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 dirty="0">
                          <a:effectLst/>
                        </a:rPr>
                        <a:t>18.863.461-3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Cargo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Jefe de proyecto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 dirty="0">
                          <a:effectLst/>
                        </a:rPr>
                        <a:t>Fono / Anexo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+56 9 5510 7526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E – Mail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gonzalo.lopez@gmail.com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Responsable producción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Gonzalo López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Servicio o proyecto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Centro médico “Hipócrates”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Responsable sala de operaciones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Gonzalo López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Responsable del cambio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 dirty="0">
                          <a:effectLst/>
                        </a:rPr>
                        <a:t>Pablo de la Sotta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18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Diccionario de datos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56</a:t>
            </a:fld>
            <a:endParaRPr lang="es-CL"/>
          </a:p>
        </p:txBody>
      </p:sp>
      <p:pic>
        <p:nvPicPr>
          <p:cNvPr id="7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13" y="1123124"/>
            <a:ext cx="7830257" cy="509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0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Capas del proyecto - NET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57</a:t>
            </a:fld>
            <a:endParaRPr lang="es-CL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 rotWithShape="1">
          <a:blip r:embed="rId2"/>
          <a:srcRect t="59758" r="21464" b="15621"/>
          <a:stretch/>
        </p:blipFill>
        <p:spPr>
          <a:xfrm>
            <a:off x="2313759" y="3527555"/>
            <a:ext cx="4868218" cy="1359591"/>
          </a:xfrm>
          <a:prstGeom prst="rect">
            <a:avLst/>
          </a:prstGeom>
        </p:spPr>
      </p:pic>
      <p:sp>
        <p:nvSpPr>
          <p:cNvPr id="9" name="Flecha derecha 8"/>
          <p:cNvSpPr/>
          <p:nvPr/>
        </p:nvSpPr>
        <p:spPr>
          <a:xfrm>
            <a:off x="484958" y="3733566"/>
            <a:ext cx="1828801" cy="1230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2800" dirty="0" smtClean="0"/>
              <a:t>MODELO</a:t>
            </a:r>
          </a:p>
        </p:txBody>
      </p:sp>
      <p:sp>
        <p:nvSpPr>
          <p:cNvPr id="10" name="Flecha derecha 9"/>
          <p:cNvSpPr/>
          <p:nvPr/>
        </p:nvSpPr>
        <p:spPr>
          <a:xfrm flipH="1">
            <a:off x="7181977" y="4067171"/>
            <a:ext cx="1519706" cy="1383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2400" dirty="0" smtClean="0"/>
              <a:t>VISTA</a:t>
            </a:r>
          </a:p>
        </p:txBody>
      </p:sp>
      <p:sp>
        <p:nvSpPr>
          <p:cNvPr id="11" name="Flecha abajo 10"/>
          <p:cNvSpPr/>
          <p:nvPr/>
        </p:nvSpPr>
        <p:spPr>
          <a:xfrm>
            <a:off x="2004670" y="1986420"/>
            <a:ext cx="5177307" cy="1541135"/>
          </a:xfrm>
          <a:prstGeom prst="downArrow">
            <a:avLst>
              <a:gd name="adj1" fmla="val 50000"/>
              <a:gd name="adj2" fmla="val 474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2800" dirty="0" smtClean="0"/>
              <a:t>CONTROLADOR</a:t>
            </a:r>
          </a:p>
        </p:txBody>
      </p:sp>
    </p:spTree>
    <p:extLst>
      <p:ext uri="{BB962C8B-B14F-4D97-AF65-F5344CB8AC3E}">
        <p14:creationId xmlns:p14="http://schemas.microsoft.com/office/powerpoint/2010/main" val="351584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Capas del proyecto </a:t>
            </a:r>
            <a:r>
              <a:rPr lang="es-ES_tradnl" dirty="0" smtClean="0"/>
              <a:t>- Java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58</a:t>
            </a:fld>
            <a:endParaRPr lang="es-CL"/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 rotWithShape="1">
          <a:blip r:embed="rId2"/>
          <a:srcRect l="1282" t="3612" r="11694" b="24485"/>
          <a:stretch/>
        </p:blipFill>
        <p:spPr>
          <a:xfrm>
            <a:off x="2292533" y="1095598"/>
            <a:ext cx="4494728" cy="5625878"/>
          </a:xfrm>
          <a:prstGeom prst="rect">
            <a:avLst/>
          </a:prstGeom>
        </p:spPr>
      </p:pic>
      <p:sp>
        <p:nvSpPr>
          <p:cNvPr id="9" name="Flecha derecha 8"/>
          <p:cNvSpPr/>
          <p:nvPr/>
        </p:nvSpPr>
        <p:spPr>
          <a:xfrm>
            <a:off x="463732" y="1095597"/>
            <a:ext cx="1828801" cy="1230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2800" dirty="0" smtClean="0"/>
              <a:t>MODELO</a:t>
            </a:r>
          </a:p>
        </p:txBody>
      </p:sp>
      <p:sp>
        <p:nvSpPr>
          <p:cNvPr id="10" name="Flecha derecha 9"/>
          <p:cNvSpPr/>
          <p:nvPr/>
        </p:nvSpPr>
        <p:spPr>
          <a:xfrm flipH="1">
            <a:off x="4314518" y="4766077"/>
            <a:ext cx="1352281" cy="8628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2400" dirty="0" smtClean="0"/>
              <a:t>VISTA</a:t>
            </a:r>
          </a:p>
        </p:txBody>
      </p:sp>
      <p:sp>
        <p:nvSpPr>
          <p:cNvPr id="11" name="Flecha derecha 10"/>
          <p:cNvSpPr/>
          <p:nvPr/>
        </p:nvSpPr>
        <p:spPr>
          <a:xfrm flipH="1">
            <a:off x="5827784" y="5126685"/>
            <a:ext cx="2839793" cy="1159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2800" dirty="0" smtClean="0"/>
              <a:t>CONTROLADOR</a:t>
            </a:r>
            <a:endParaRPr lang="es-CL" sz="2800" dirty="0"/>
          </a:p>
        </p:txBody>
      </p:sp>
    </p:spTree>
    <p:extLst>
      <p:ext uri="{BB962C8B-B14F-4D97-AF65-F5344CB8AC3E}">
        <p14:creationId xmlns:p14="http://schemas.microsoft.com/office/powerpoint/2010/main" val="35112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Solución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5400" dirty="0" smtClean="0"/>
              <a:t>”Crear una solución integrada de software que facilite la ejecución de nuevos procesos estandarizados de gestión”</a:t>
            </a:r>
            <a:endParaRPr lang="es-ES_tradnl" sz="5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90536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 general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12/8/2016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7</a:t>
            </a:fld>
            <a:endParaRPr lang="es-CL"/>
          </a:p>
        </p:txBody>
      </p:sp>
      <p:sp>
        <p:nvSpPr>
          <p:cNvPr id="5" name="CuadroTexto 4"/>
          <p:cNvSpPr txBox="1"/>
          <p:nvPr/>
        </p:nvSpPr>
        <p:spPr>
          <a:xfrm>
            <a:off x="628650" y="1413218"/>
            <a:ext cx="77812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800" dirty="0" smtClean="0"/>
              <a:t>“Mejorar </a:t>
            </a:r>
            <a:r>
              <a:rPr lang="es-ES_tradnl" sz="4800" dirty="0"/>
              <a:t>los resultados de los procesos del centro médico Hipócrates mediante una solución integrada de software</a:t>
            </a:r>
            <a:r>
              <a:rPr lang="es-ES_tradnl" sz="4800" dirty="0" smtClean="0"/>
              <a:t>.”</a:t>
            </a:r>
            <a:endParaRPr lang="es-CL" sz="4800" dirty="0"/>
          </a:p>
        </p:txBody>
      </p:sp>
    </p:spTree>
    <p:extLst>
      <p:ext uri="{BB962C8B-B14F-4D97-AF65-F5344CB8AC3E}">
        <p14:creationId xmlns:p14="http://schemas.microsoft.com/office/powerpoint/2010/main" val="172128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Objetivos específicos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12/8/2016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8</a:t>
            </a:fld>
            <a:endParaRPr lang="es-CL"/>
          </a:p>
        </p:txBody>
      </p:sp>
      <p:sp>
        <p:nvSpPr>
          <p:cNvPr id="5" name="CuadroTexto 4"/>
          <p:cNvSpPr txBox="1"/>
          <p:nvPr/>
        </p:nvSpPr>
        <p:spPr>
          <a:xfrm>
            <a:off x="628650" y="1123123"/>
            <a:ext cx="77812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7213" marR="158591" indent="-557213" algn="just">
              <a:buFont typeface="+mj-lt"/>
              <a:buAutoNum type="arabicPeriod"/>
            </a:pPr>
            <a:r>
              <a:rPr lang="es-ES_tradnl" sz="4000" dirty="0">
                <a:ea typeface="Calibri" panose="020F0502020204030204" pitchFamily="34" charset="0"/>
                <a:cs typeface="Calibri" panose="020F0502020204030204" pitchFamily="34" charset="0"/>
              </a:rPr>
              <a:t>Reducir el tiempo empleado en el pago de honorarios en al menos un 50% del tiempo de ejecución.</a:t>
            </a:r>
            <a:endParaRPr lang="es-CL" sz="4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57213" marR="158591" indent="-557213" algn="just">
              <a:buFont typeface="+mj-lt"/>
              <a:buAutoNum type="arabicPeriod"/>
            </a:pPr>
            <a:r>
              <a:rPr lang="es-ES_tradnl" sz="4000" dirty="0">
                <a:ea typeface="Calibri" panose="020F0502020204030204" pitchFamily="34" charset="0"/>
                <a:cs typeface="Calibri" panose="020F0502020204030204" pitchFamily="34" charset="0"/>
              </a:rPr>
              <a:t>Reducir la incertidumbre de pacientes frente a sus atenciones y sus resultados al menos a un 2%.</a:t>
            </a:r>
          </a:p>
        </p:txBody>
      </p:sp>
    </p:spTree>
    <p:extLst>
      <p:ext uri="{BB962C8B-B14F-4D97-AF65-F5344CB8AC3E}">
        <p14:creationId xmlns:p14="http://schemas.microsoft.com/office/powerpoint/2010/main" val="79617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Objetivos específicos</a:t>
            </a:r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12/8/2016</a:t>
            </a:fld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9</a:t>
            </a:fld>
            <a:endParaRPr lang="es-CL"/>
          </a:p>
        </p:txBody>
      </p:sp>
      <p:sp>
        <p:nvSpPr>
          <p:cNvPr id="5" name="CuadroTexto 4"/>
          <p:cNvSpPr txBox="1"/>
          <p:nvPr/>
        </p:nvSpPr>
        <p:spPr>
          <a:xfrm>
            <a:off x="628650" y="1123123"/>
            <a:ext cx="77812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158591" indent="-742950" algn="just">
              <a:buFont typeface="+mj-lt"/>
              <a:buAutoNum type="arabicPeriod" startAt="3"/>
            </a:pPr>
            <a:r>
              <a:rPr lang="es-CL" sz="4000" dirty="0">
                <a:ea typeface="Calibri" panose="020F0502020204030204" pitchFamily="34" charset="0"/>
                <a:cs typeface="Calibri" panose="020F0502020204030204" pitchFamily="34" charset="0"/>
              </a:rPr>
              <a:t>Asegurar la confiabilidad de la información de las cajas de pago en al menos un 99%.</a:t>
            </a:r>
          </a:p>
          <a:p>
            <a:pPr marL="557213" marR="158591" indent="-557213" algn="just">
              <a:buFont typeface="+mj-lt"/>
              <a:buAutoNum type="arabicPeriod" startAt="3"/>
            </a:pPr>
            <a:r>
              <a:rPr lang="es-CL" sz="4000" dirty="0" smtClean="0">
                <a:ea typeface="Calibri" panose="020F0502020204030204" pitchFamily="34" charset="0"/>
                <a:cs typeface="Calibri" panose="020F0502020204030204" pitchFamily="34" charset="0"/>
              </a:rPr>
              <a:t>Incrementar </a:t>
            </a:r>
            <a:r>
              <a:rPr lang="es-CL" sz="4000" dirty="0">
                <a:ea typeface="Calibri" panose="020F0502020204030204" pitchFamily="34" charset="0"/>
                <a:cs typeface="Calibri" panose="020F0502020204030204" pitchFamily="34" charset="0"/>
              </a:rPr>
              <a:t>información de detalle de procedimientos de médicos, enfermeros y/o tecnólogos en al menos un 99% de las ocasiones.</a:t>
            </a:r>
            <a:endParaRPr lang="es-ES_tradnl" sz="400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6204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558</TotalTime>
  <Words>1685</Words>
  <Application>Microsoft Office PowerPoint</Application>
  <PresentationFormat>Presentación en pantalla (4:3)</PresentationFormat>
  <Paragraphs>360</Paragraphs>
  <Slides>58</Slides>
  <Notes>6</Notes>
  <HiddenSlides>0</HiddenSlides>
  <MMClips>19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58</vt:i4>
      </vt:variant>
    </vt:vector>
  </HeadingPairs>
  <TitlesOfParts>
    <vt:vector size="63" baseType="lpstr">
      <vt:lpstr>Arial</vt:lpstr>
      <vt:lpstr>Calibri</vt:lpstr>
      <vt:lpstr>Calibri Light</vt:lpstr>
      <vt:lpstr>Times New Roman</vt:lpstr>
      <vt:lpstr>Tema de Office</vt:lpstr>
      <vt:lpstr>Portafolio de Título “Centro Médico Hipócrates”</vt:lpstr>
      <vt:lpstr>Agenda</vt:lpstr>
      <vt:lpstr>Cliente</vt:lpstr>
      <vt:lpstr>Problemática</vt:lpstr>
      <vt:lpstr>Consecuencias</vt:lpstr>
      <vt:lpstr>Solución</vt:lpstr>
      <vt:lpstr>Objetivo general</vt:lpstr>
      <vt:lpstr>Objetivos específicos</vt:lpstr>
      <vt:lpstr>Objetivos específicos</vt:lpstr>
      <vt:lpstr>Restricciones</vt:lpstr>
      <vt:lpstr>Principales RF</vt:lpstr>
      <vt:lpstr>Principales RFN</vt:lpstr>
      <vt:lpstr>Modelo de datos relacional</vt:lpstr>
      <vt:lpstr>Modelo de despliegue</vt:lpstr>
      <vt:lpstr>Modelo de despliegue</vt:lpstr>
      <vt:lpstr>Modelo de despliegue</vt:lpstr>
      <vt:lpstr>Modelo de despliegue</vt:lpstr>
      <vt:lpstr>Modelo de despliegue</vt:lpstr>
      <vt:lpstr>Modelo de despliegue</vt:lpstr>
      <vt:lpstr>Tecnologías y versiones</vt:lpstr>
      <vt:lpstr>Metodología</vt:lpstr>
      <vt:lpstr>Organización del equipo</vt:lpstr>
      <vt:lpstr>Calendarización y entregables</vt:lpstr>
      <vt:lpstr>Calendarización y entregables</vt:lpstr>
      <vt:lpstr>Calendarización y entregables</vt:lpstr>
      <vt:lpstr>Plan de pruebas</vt:lpstr>
      <vt:lpstr>Costos: inversión inicial</vt:lpstr>
      <vt:lpstr>Costos fijos post implantación</vt:lpstr>
      <vt:lpstr>Retorno</vt:lpstr>
      <vt:lpstr>Flujo de caja</vt:lpstr>
      <vt:lpstr>Demostración WebApp</vt:lpstr>
      <vt:lpstr>Paciente – Consultar horas y agendar</vt:lpstr>
      <vt:lpstr>Paciente – Descargar resultados</vt:lpstr>
      <vt:lpstr>Paciente – Anular hora</vt:lpstr>
      <vt:lpstr>Demostración terminal</vt:lpstr>
      <vt:lpstr>Operador - Abrir caja</vt:lpstr>
      <vt:lpstr>Operador - Agendar hora</vt:lpstr>
      <vt:lpstr>Operador - Ingresar paciente</vt:lpstr>
      <vt:lpstr>Operador - Cerrar caja</vt:lpstr>
      <vt:lpstr>Médico – Revisar agenda diaria</vt:lpstr>
      <vt:lpstr>Médico – Actualizar ficha médica</vt:lpstr>
      <vt:lpstr>Médico – Cerrar atención</vt:lpstr>
      <vt:lpstr>Médico – Derivar atención</vt:lpstr>
      <vt:lpstr>Médico – Modificar datos bancarios</vt:lpstr>
      <vt:lpstr>Enfermero – Revisar agenda diaria</vt:lpstr>
      <vt:lpstr>Enfermero – Abrir orden de análisis</vt:lpstr>
      <vt:lpstr>Enfermero – Cerrar orden de análisis</vt:lpstr>
      <vt:lpstr>Jefe de op. – Mantenedor de personal</vt:lpstr>
      <vt:lpstr>Jefe de op. – Mantenedor prestación</vt:lpstr>
      <vt:lpstr>Jefe de op. – Reporte de caja</vt:lpstr>
      <vt:lpstr>Jefe de op. – Log de pago</vt:lpstr>
      <vt:lpstr>En conclusión</vt:lpstr>
      <vt:lpstr>Muchas gracias</vt:lpstr>
      <vt:lpstr>Objetivos S.M.A.R.T.</vt:lpstr>
      <vt:lpstr>Documento RFC</vt:lpstr>
      <vt:lpstr>Diccionario de datos</vt:lpstr>
      <vt:lpstr>Capas del proyecto - NET</vt:lpstr>
      <vt:lpstr>Capas del proyecto - Java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Portafolio de Título “Título del Caso”</dc:title>
  <dc:creator>Sala_</dc:creator>
  <cp:lastModifiedBy>Fabián Jaque</cp:lastModifiedBy>
  <cp:revision>90</cp:revision>
  <dcterms:created xsi:type="dcterms:W3CDTF">2015-07-01T15:45:01Z</dcterms:created>
  <dcterms:modified xsi:type="dcterms:W3CDTF">2016-12-09T03:01:25Z</dcterms:modified>
</cp:coreProperties>
</file>